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embeddedFontLst>
    <p:embeddedFont>
      <p:font typeface="Roboto"/>
      <p:regular r:id="rId11"/>
      <p:bold r:id="rId12"/>
      <p:italic r:id="rId13"/>
      <p:boldItalic r:id="rId14"/>
    </p:embeddedFont>
    <p:embeddedFont>
      <p:font typeface="Merriweather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oboto-regular.fntdata"/><Relationship Id="rId10" Type="http://schemas.openxmlformats.org/officeDocument/2006/relationships/slide" Target="slides/slide5.xml"/><Relationship Id="rId13" Type="http://schemas.openxmlformats.org/officeDocument/2006/relationships/font" Target="fonts/Roboto-italic.fntdata"/><Relationship Id="rId12" Type="http://schemas.openxmlformats.org/officeDocument/2006/relationships/font" Target="fonts/Robot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Merriweather-regular.fntdata"/><Relationship Id="rId14" Type="http://schemas.openxmlformats.org/officeDocument/2006/relationships/font" Target="fonts/Roboto-boldItalic.fntdata"/><Relationship Id="rId17" Type="http://schemas.openxmlformats.org/officeDocument/2006/relationships/font" Target="fonts/Merriweather-italic.fntdata"/><Relationship Id="rId16" Type="http://schemas.openxmlformats.org/officeDocument/2006/relationships/font" Target="fonts/Merriweather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Merriweather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143b6098b7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143b6098b7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143b6098b7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143b6098b7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14aa588ac9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14aa588ac9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5ae7df22e_1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5ae7df22e_1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hasCustomPrompt="1" type="title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7" name="Google Shape;5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rect b="b" l="l" r="r" t="t"/>
            <a:pathLst>
              <a:path extrusionOk="0" h="175924" w="36577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rect b="b" l="l" r="r" t="t"/>
            <a:pathLst>
              <a:path extrusionOk="0" h="175975" w="172545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rect b="b" l="l" r="r" t="t"/>
            <a:pathLst>
              <a:path extrusionOk="0" h="175824" w="172676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5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 txBox="1"/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/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9"/>
          <p:cNvSpPr txBox="1"/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" type="subTitle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48" name="Google Shape;48;p9"/>
          <p:cNvSpPr txBox="1"/>
          <p:nvPr>
            <p:ph idx="2" type="body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10"/>
          <p:cNvSpPr txBox="1"/>
          <p:nvPr>
            <p:ph idx="1" type="body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radig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Relationship Id="rId4" Type="http://schemas.openxmlformats.org/officeDocument/2006/relationships/image" Target="../media/image5.jpg"/><Relationship Id="rId5" Type="http://schemas.openxmlformats.org/officeDocument/2006/relationships/image" Target="../media/image8.jpg"/><Relationship Id="rId6" Type="http://schemas.openxmlformats.org/officeDocument/2006/relationships/image" Target="../media/image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Relationship Id="rId4" Type="http://schemas.openxmlformats.org/officeDocument/2006/relationships/image" Target="../media/image3.jpg"/><Relationship Id="rId5" Type="http://schemas.openxmlformats.org/officeDocument/2006/relationships/image" Target="../media/image6.jpg"/><Relationship Id="rId6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/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/>
              <a:t>Jardin de tai chi</a:t>
            </a:r>
            <a:endParaRPr sz="41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/>
              <a:t>Tai Chi Garden </a:t>
            </a:r>
            <a:endParaRPr sz="4100"/>
          </a:p>
        </p:txBody>
      </p:sp>
      <p:sp>
        <p:nvSpPr>
          <p:cNvPr id="65" name="Google Shape;65;p13"/>
          <p:cNvSpPr txBox="1"/>
          <p:nvPr>
            <p:ph idx="1" type="subTitle"/>
          </p:nvPr>
        </p:nvSpPr>
        <p:spPr>
          <a:xfrm>
            <a:off x="311700" y="1878550"/>
            <a:ext cx="4446300" cy="12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270"/>
              <a:t>Atelier de création dans le cadre de </a:t>
            </a:r>
            <a:endParaRPr sz="827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270"/>
              <a:t>l’exposition </a:t>
            </a:r>
            <a:r>
              <a:rPr i="1" lang="en" sz="8270"/>
              <a:t>Vie intérieure</a:t>
            </a:r>
            <a:r>
              <a:rPr lang="en" sz="8270"/>
              <a:t> de </a:t>
            </a:r>
            <a:r>
              <a:rPr b="1" lang="en" sz="8270"/>
              <a:t>Dan Li</a:t>
            </a:r>
            <a:endParaRPr b="1" sz="827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800"/>
              <a:t>16 novembre 2024</a:t>
            </a:r>
            <a:endParaRPr sz="6800"/>
          </a:p>
        </p:txBody>
      </p:sp>
      <p:pic>
        <p:nvPicPr>
          <p:cNvPr id="66" name="Google Shape;6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33350" y="993150"/>
            <a:ext cx="3157199" cy="31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/>
          <p:nvPr>
            <p:ph type="title"/>
          </p:nvPr>
        </p:nvSpPr>
        <p:spPr>
          <a:xfrm>
            <a:off x="311725" y="500925"/>
            <a:ext cx="3706500" cy="65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Tai chi</a:t>
            </a:r>
            <a:endParaRPr sz="3600"/>
          </a:p>
        </p:txBody>
      </p:sp>
      <p:sp>
        <p:nvSpPr>
          <p:cNvPr id="72" name="Google Shape;72;p14"/>
          <p:cNvSpPr txBox="1"/>
          <p:nvPr>
            <p:ph idx="1" type="body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Le </a:t>
            </a:r>
            <a:r>
              <a:rPr b="1" lang="en" sz="1700"/>
              <a:t>Tai chi </a:t>
            </a:r>
            <a:r>
              <a:rPr lang="en" sz="1700"/>
              <a:t>représente l'état primordial de l'univers, avant la séparation du Yin et du Yang, lorsque le ciel et la terre n'étaient pas encore formés et que le chaos régnait. </a:t>
            </a:r>
            <a:endParaRPr sz="1700"/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700"/>
              <a:t>Tai chi </a:t>
            </a:r>
            <a:r>
              <a:rPr lang="en" sz="1700"/>
              <a:t>represents the primordial state of the universe, before the separation of Yin and Yang, when heaven and earth had not yet been formed and chaos reigned.</a:t>
            </a:r>
            <a:endParaRPr sz="17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太极即为天地未开、混沌未分阴阳之前的状态。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/>
          <p:nvPr>
            <p:ph type="title"/>
          </p:nvPr>
        </p:nvSpPr>
        <p:spPr>
          <a:xfrm>
            <a:off x="311725" y="500925"/>
            <a:ext cx="3706500" cy="73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 Yin et le Yang</a:t>
            </a:r>
            <a:endParaRPr/>
          </a:p>
        </p:txBody>
      </p:sp>
      <p:sp>
        <p:nvSpPr>
          <p:cNvPr id="78" name="Google Shape;78;p15"/>
          <p:cNvSpPr txBox="1"/>
          <p:nvPr>
            <p:ph idx="1" type="body"/>
          </p:nvPr>
        </p:nvSpPr>
        <p:spPr>
          <a:xfrm>
            <a:off x="4644675" y="164225"/>
            <a:ext cx="4166400" cy="266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7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 yin et le yang </a:t>
            </a:r>
            <a:r>
              <a:rPr lang="en" sz="447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sont deux forces complémentaires qui représentent la dualité des opposés dans la philosophie chinoise.</a:t>
            </a:r>
            <a:endParaRPr sz="447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7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 yin et le yang signifient littéralement "côté sombre" et "côté ensoleillé" d'une colline.</a:t>
            </a:r>
            <a:endParaRPr b="1" sz="447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87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447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Yin and yang </a:t>
            </a:r>
            <a:r>
              <a:rPr lang="en" sz="447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are two complementary forces that represent the duality of opposites in Chinese philosophy</a:t>
            </a:r>
            <a:endParaRPr sz="447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7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Yin and yang literally mean "dark side" and "sunny side" of a hill.</a:t>
            </a:r>
            <a:endParaRPr b="1" sz="447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7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7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7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阴阳是两种互补的力量，代表了中国哲学中对立面的二元性。</a:t>
            </a:r>
            <a:endParaRPr b="1" sz="407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407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阴阳字面意思是山的“阴面”和“阳面”。</a:t>
            </a:r>
            <a:endParaRPr b="1" sz="407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5"/>
          <p:cNvSpPr txBox="1"/>
          <p:nvPr/>
        </p:nvSpPr>
        <p:spPr>
          <a:xfrm>
            <a:off x="4644675" y="2992575"/>
            <a:ext cx="4105800" cy="18363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                        l'énergie est toujours conservée.</a:t>
            </a:r>
            <a:endParaRPr sz="11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                        Energy is always conserved</a:t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0" name="Google Shape;80;p15"/>
          <p:cNvSpPr txBox="1"/>
          <p:nvPr/>
        </p:nvSpPr>
        <p:spPr>
          <a:xfrm>
            <a:off x="4826450" y="3505800"/>
            <a:ext cx="1414200" cy="12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Opposition</a:t>
            </a:r>
            <a:endParaRPr b="1" sz="11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Interdépendants</a:t>
            </a:r>
            <a:endParaRPr b="1" sz="11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se transforment </a:t>
            </a:r>
            <a:endParaRPr b="1" sz="11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" name="Google Shape;81;p15"/>
          <p:cNvSpPr txBox="1"/>
          <p:nvPr/>
        </p:nvSpPr>
        <p:spPr>
          <a:xfrm>
            <a:off x="6696825" y="3505800"/>
            <a:ext cx="1881600" cy="126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Opposition</a:t>
            </a:r>
            <a:endParaRPr b="1" sz="11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interdependent </a:t>
            </a:r>
            <a:endParaRPr b="1" sz="11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transform into each other</a:t>
            </a:r>
            <a:endParaRPr b="1"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/>
          <p:nvPr>
            <p:ph type="title"/>
          </p:nvPr>
        </p:nvSpPr>
        <p:spPr>
          <a:xfrm>
            <a:off x="311725" y="500925"/>
            <a:ext cx="3706500" cy="57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/>
              <a:t>Jardins Petit Laurier</a:t>
            </a:r>
            <a:endParaRPr sz="2700"/>
          </a:p>
        </p:txBody>
      </p:sp>
      <p:sp>
        <p:nvSpPr>
          <p:cNvPr id="87" name="Google Shape;87;p16"/>
          <p:cNvSpPr txBox="1"/>
          <p:nvPr/>
        </p:nvSpPr>
        <p:spPr>
          <a:xfrm>
            <a:off x="311725" y="1124375"/>
            <a:ext cx="3706500" cy="12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1695 avenue Laurier est, Montréal</a:t>
            </a:r>
            <a:endParaRPr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8" name="Google Shape;88;p16" title="IMG_0694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84275" y="0"/>
            <a:ext cx="2159724" cy="311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 title="IMG_0693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08250" y="2702675"/>
            <a:ext cx="2535762" cy="2440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6" title="IMG_0691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01100" y="2702675"/>
            <a:ext cx="2526255" cy="2440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 title="IMG_0690.jpe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01095" y="0"/>
            <a:ext cx="2752531" cy="2702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 txBox="1"/>
          <p:nvPr>
            <p:ph type="title"/>
          </p:nvPr>
        </p:nvSpPr>
        <p:spPr>
          <a:xfrm>
            <a:off x="311725" y="500925"/>
            <a:ext cx="3706500" cy="65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Andrée Lachapelle Place</a:t>
            </a:r>
            <a:endParaRPr sz="2300"/>
          </a:p>
        </p:txBody>
      </p:sp>
      <p:sp>
        <p:nvSpPr>
          <p:cNvPr id="97" name="Google Shape;97;p17"/>
          <p:cNvSpPr txBox="1"/>
          <p:nvPr/>
        </p:nvSpPr>
        <p:spPr>
          <a:xfrm>
            <a:off x="311725" y="1113500"/>
            <a:ext cx="3706500" cy="9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5230 rue St.-Dominique, Montréal</a:t>
            </a:r>
            <a:endParaRPr sz="16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" name="Google Shape;98;p17"/>
          <p:cNvSpPr txBox="1"/>
          <p:nvPr/>
        </p:nvSpPr>
        <p:spPr>
          <a:xfrm>
            <a:off x="1829025" y="4339575"/>
            <a:ext cx="1914000" cy="3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Photos: Vincent Brillant</a:t>
            </a:r>
            <a:endParaRPr sz="13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9" name="Google Shape;99;p17" title="IMG_0706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3375" y="944440"/>
            <a:ext cx="1914000" cy="1360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7" title="IMG_0707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1925" y="2304650"/>
            <a:ext cx="4152073" cy="277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7" title="IMG_0705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47375" y="0"/>
            <a:ext cx="2896633" cy="194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7" title="IMG_0700.jpe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2275" y="2092093"/>
            <a:ext cx="3565399" cy="2071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